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6" r:id="rId5"/>
    <p:sldId id="267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184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75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883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838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476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666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896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7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247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3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41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43BD-E84D-4CCD-9C26-72F035011E72}" type="datetimeFigureOut">
              <a:rPr lang="es-MX" smtClean="0"/>
              <a:t>20/05/2016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2E20-00AA-4AEA-8BF0-B06AFB2839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08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0433" y="562157"/>
            <a:ext cx="9144000" cy="2387600"/>
          </a:xfrm>
        </p:spPr>
        <p:txBody>
          <a:bodyPr>
            <a:normAutofit/>
          </a:bodyPr>
          <a:lstStyle/>
          <a:p>
            <a:r>
              <a:rPr lang="es-MX" sz="3000" b="1" dirty="0" smtClean="0">
                <a:latin typeface="Century Gothic" panose="020B0502020202020204" pitchFamily="34" charset="0"/>
              </a:rPr>
              <a:t>ESCUELA PREPARATORIA No.3 </a:t>
            </a:r>
            <a:endParaRPr lang="es-MX" sz="3000" b="1" dirty="0"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0433" y="3163126"/>
            <a:ext cx="9144000" cy="2164778"/>
          </a:xfrm>
        </p:spPr>
        <p:txBody>
          <a:bodyPr>
            <a:normAutofit/>
          </a:bodyPr>
          <a:lstStyle/>
          <a:p>
            <a:pPr algn="just"/>
            <a:r>
              <a:rPr lang="es-MX" sz="2000" dirty="0">
                <a:latin typeface="Century Gothic" panose="020B0502020202020204" pitchFamily="34" charset="0"/>
              </a:rPr>
              <a:t>ÁREA ACADEMICA: PSICOLOGÍA</a:t>
            </a:r>
          </a:p>
          <a:p>
            <a:pPr algn="just"/>
            <a:r>
              <a:rPr lang="es-MX" sz="2000" dirty="0">
                <a:latin typeface="Century Gothic" panose="020B0502020202020204" pitchFamily="34" charset="0"/>
              </a:rPr>
              <a:t>TEMA: TRANSTORNOS POR ANSIEDAD</a:t>
            </a:r>
          </a:p>
          <a:p>
            <a:pPr algn="just"/>
            <a:r>
              <a:rPr lang="es-MX" sz="2000" dirty="0">
                <a:latin typeface="Century Gothic" panose="020B0502020202020204" pitchFamily="34" charset="0"/>
              </a:rPr>
              <a:t>RPOFESOR: Psic. Laura González Ledesma</a:t>
            </a:r>
          </a:p>
          <a:p>
            <a:pPr algn="just"/>
            <a:r>
              <a:rPr lang="es-MX" sz="2000" dirty="0">
                <a:latin typeface="Century Gothic" panose="020B0502020202020204" pitchFamily="34" charset="0"/>
              </a:rPr>
              <a:t>PERIODO: Enero – Junio 2016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11" y="22418"/>
            <a:ext cx="3038475" cy="1809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3" y="69828"/>
            <a:ext cx="1267340" cy="15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443" y="104482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br>
              <a:rPr lang="en-US" sz="33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ANXIETY DISORDERS BY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9346" y="224922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Anxiety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emotional state common in many psychopathology, although we all experience anxiety and fear, it does not compare to the intensity or duration with a disorder suffering from anxiety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000" dirty="0" err="1"/>
              <a:t>Keys</a:t>
            </a:r>
            <a:r>
              <a:rPr lang="es-MX" sz="2000" dirty="0"/>
              <a:t> </a:t>
            </a:r>
            <a:r>
              <a:rPr lang="es-MX" sz="2000" dirty="0" err="1"/>
              <a:t>words</a:t>
            </a:r>
            <a:r>
              <a:rPr lang="es-MX" sz="2000" dirty="0"/>
              <a:t>: </a:t>
            </a:r>
            <a:r>
              <a:rPr lang="es-MX" sz="2000" dirty="0" err="1"/>
              <a:t>emotions</a:t>
            </a:r>
            <a:r>
              <a:rPr lang="es-MX" sz="2000" dirty="0"/>
              <a:t>, </a:t>
            </a:r>
            <a:r>
              <a:rPr lang="es-MX" sz="2000" dirty="0" err="1"/>
              <a:t>transtornos</a:t>
            </a:r>
            <a:r>
              <a:rPr lang="es-MX" sz="2000" dirty="0"/>
              <a:t>, </a:t>
            </a:r>
            <a:r>
              <a:rPr lang="es-MX" sz="2000" dirty="0" err="1"/>
              <a:t>fear</a:t>
            </a:r>
            <a:r>
              <a:rPr lang="es-MX" sz="2000" dirty="0"/>
              <a:t>, </a:t>
            </a:r>
            <a:r>
              <a:rPr lang="es-MX" sz="2000" dirty="0" err="1"/>
              <a:t>phobia</a:t>
            </a:r>
            <a:r>
              <a:rPr lang="es-MX" sz="2000" dirty="0"/>
              <a:t>.   </a:t>
            </a:r>
          </a:p>
          <a:p>
            <a:pPr marL="0" indent="0" algn="just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01" y="0"/>
            <a:ext cx="2932799" cy="15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972" y="9913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br>
              <a:rPr lang="es-MX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TRANSTORNOS POR ANSIEDAD</a:t>
            </a:r>
            <a:r>
              <a:rPr lang="es-MX" sz="40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014" y="2196392"/>
            <a:ext cx="10917195" cy="4351338"/>
          </a:xfrm>
        </p:spPr>
        <p:txBody>
          <a:bodyPr/>
          <a:lstStyle/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r>
              <a:rPr lang="es-MX" sz="2400" dirty="0" smtClean="0"/>
              <a:t>La </a:t>
            </a:r>
            <a:r>
              <a:rPr lang="es-MX" sz="2400" dirty="0"/>
              <a:t>ansiedad es el estado emocional común en numerosas </a:t>
            </a:r>
            <a:r>
              <a:rPr lang="es-MX" sz="2400" dirty="0" smtClean="0"/>
              <a:t>psicopatologías, </a:t>
            </a:r>
            <a:r>
              <a:rPr lang="es-MX" sz="2400" dirty="0"/>
              <a:t>Aunque todos experimentamos la ansiedad y el miedo, no se compara con la intensidad o duración con las que padecen un trastorno por ansiedad</a:t>
            </a:r>
            <a:r>
              <a:rPr lang="es-MX" sz="2400" dirty="0" smtClean="0"/>
              <a:t>.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r>
              <a:rPr lang="es-MX" sz="2400" dirty="0"/>
              <a:t>Palabras clave: emociones, </a:t>
            </a:r>
            <a:r>
              <a:rPr lang="es-MX" sz="2400" dirty="0" err="1"/>
              <a:t>transtornos</a:t>
            </a:r>
            <a:r>
              <a:rPr lang="es-MX" sz="2400" dirty="0"/>
              <a:t>, psicopatologías, miedo, ansiedad, fobias, angustias   </a:t>
            </a: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41" y="-30473"/>
            <a:ext cx="2973859" cy="16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5981" y="1807213"/>
            <a:ext cx="10600038" cy="40811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ansiedad es el estado emocional común en numerosas psicopatologías y es uno de los aspectos principales de los trastornos que se verán en este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tema.</a:t>
            </a:r>
          </a:p>
          <a:p>
            <a:pPr algn="just"/>
            <a:r>
              <a:rPr lang="es-MX" altLang="es-MX" sz="20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Fobias: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Evitación perturbadora y mediada por miedo, que no es proporcional al peligro que representa determinado objeto o situación, y que la persona reconoce como injustificada.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Claustrofobia – temor a los espacios cerrados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Agorafobia – miedo a los espacios públicos.</a:t>
            </a: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Acrofobia – miedo a las alturas.</a:t>
            </a:r>
          </a:p>
          <a:p>
            <a:pPr algn="just"/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Tafefobia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– temor a ser enterrado vivo.</a:t>
            </a:r>
          </a:p>
          <a:p>
            <a:pPr algn="just"/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Pnigofobia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– miedo a ahogarse.</a:t>
            </a:r>
          </a:p>
          <a:p>
            <a:pPr marL="0" indent="0" algn="ctr">
              <a:buNone/>
            </a:pPr>
            <a:endParaRPr lang="es-MX" altLang="es-MX" sz="1800" dirty="0" smtClean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0"/>
            <a:ext cx="3038475" cy="18097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28" y="3535324"/>
            <a:ext cx="3269645" cy="21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71638"/>
            <a:ext cx="10600038" cy="4081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TRANSTORNO POR ANGUSTIA.</a:t>
            </a:r>
          </a:p>
          <a:p>
            <a:pPr marL="0" indent="0">
              <a:buNone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Existe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un ataque súbito e inexplicable de una serie de síntomas perturbadores: dificultades para respirar, palpitaciones, dolor de pecho, sensación de asfixia y falta de aire, mareos, transpiración y temblores.</a:t>
            </a:r>
          </a:p>
          <a:p>
            <a:pPr marL="0" indent="0" algn="ctr">
              <a:buNone/>
            </a:pPr>
            <a:endParaRPr lang="es-MX" altLang="es-MX" sz="1800" dirty="0" smtClean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0"/>
            <a:ext cx="3038475" cy="18097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42" y="3043067"/>
            <a:ext cx="2511717" cy="27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6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71638"/>
            <a:ext cx="10600038" cy="4081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TRANSTORNO POR ANGUSTIA GENERALIZADA.</a:t>
            </a:r>
          </a:p>
          <a:p>
            <a:pPr marL="0" indent="0" algn="just"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Experimenta ansiedad de manera persistente, una preocupación crónica e incontrolable por todo. Abundan los malestares somáticos (sudoración, rubor, latidos acelerados del corazón, malestar estomacal, diarrea, manos frías y húmedas, boca seca, nudo en la garganta y falta de aire).</a:t>
            </a:r>
          </a:p>
          <a:p>
            <a:pPr marL="0" indent="0" algn="ctr">
              <a:buNone/>
            </a:pPr>
            <a:endParaRPr lang="es-MX" altLang="es-MX" sz="1800" dirty="0" smtClean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0"/>
            <a:ext cx="3038475" cy="18097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27" y="3712229"/>
            <a:ext cx="2744761" cy="200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25" y="3712229"/>
            <a:ext cx="2770790" cy="200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2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71638"/>
            <a:ext cx="10600038" cy="4081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TRANSTORNO POR ESTRÉS POSTRAUMATICO.</a:t>
            </a:r>
          </a:p>
          <a:p>
            <a:pPr marL="0" indent="0" algn="just"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Refleja una respuesta a un estresante severo, que abarca ansiedad acentuada, evitación de estímulos asociados con el trauma y bloqueo de respuestas emocionales</a:t>
            </a:r>
          </a:p>
          <a:p>
            <a:pPr marL="0" indent="0" algn="ctr">
              <a:buNone/>
            </a:pPr>
            <a:endParaRPr lang="es-MX" altLang="es-MX" sz="1800" dirty="0" smtClean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altLang="es-MX" sz="1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0"/>
            <a:ext cx="3038475" cy="180975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16" y="3381745"/>
            <a:ext cx="4427984" cy="241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" y="76801"/>
            <a:ext cx="1267340" cy="15489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25" y="0"/>
            <a:ext cx="3038475" cy="1809750"/>
          </a:xfrm>
          <a:prstGeom prst="rect">
            <a:avLst/>
          </a:prstGeom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0380" y="666750"/>
            <a:ext cx="8229600" cy="1143000"/>
          </a:xfrm>
        </p:spPr>
        <p:txBody>
          <a:bodyPr>
            <a:normAutofit/>
          </a:bodyPr>
          <a:lstStyle/>
          <a:p>
            <a:r>
              <a:rPr lang="es-MX" sz="3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BIBLIOGRAFIA </a:t>
            </a:r>
            <a:endParaRPr lang="es-MX" sz="3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199" y="1935480"/>
            <a:ext cx="8941633" cy="4389120"/>
          </a:xfrm>
        </p:spPr>
        <p:txBody>
          <a:bodyPr/>
          <a:lstStyle/>
          <a:p>
            <a:r>
              <a:rPr lang="es-ES" sz="2000" dirty="0" err="1">
                <a:latin typeface="Century Gothic" panose="020B0502020202020204" pitchFamily="34" charset="0"/>
              </a:rPr>
              <a:t>Davison</a:t>
            </a:r>
            <a:r>
              <a:rPr lang="es-ES" sz="2000" dirty="0">
                <a:latin typeface="Century Gothic" panose="020B0502020202020204" pitchFamily="34" charset="0"/>
              </a:rPr>
              <a:t>, G. C., &amp; </a:t>
            </a:r>
            <a:r>
              <a:rPr lang="es-ES" sz="2000" dirty="0" err="1">
                <a:latin typeface="Century Gothic" panose="020B0502020202020204" pitchFamily="34" charset="0"/>
              </a:rPr>
              <a:t>Neale</a:t>
            </a:r>
            <a:r>
              <a:rPr lang="es-ES" sz="2000" dirty="0">
                <a:latin typeface="Century Gothic" panose="020B0502020202020204" pitchFamily="34" charset="0"/>
              </a:rPr>
              <a:t>, J. M. (2002). </a:t>
            </a:r>
            <a:r>
              <a:rPr lang="es-ES" sz="2000" i="1" dirty="0">
                <a:latin typeface="Century Gothic" panose="020B0502020202020204" pitchFamily="34" charset="0"/>
              </a:rPr>
              <a:t>PSICOLOGÍA DE LA CONDUCTA ANORMAL DSM - IV.</a:t>
            </a:r>
            <a:r>
              <a:rPr lang="es-ES" sz="2000" dirty="0">
                <a:latin typeface="Century Gothic" panose="020B0502020202020204" pitchFamily="34" charset="0"/>
              </a:rPr>
              <a:t> MÉXICO D. F: LIMUSA.</a:t>
            </a:r>
            <a:endParaRPr lang="es-MX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sz="3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375</Words>
  <Application>Microsoft Office PowerPoint</Application>
  <PresentationFormat>Panorámica</PresentationFormat>
  <Paragraphs>48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Batang</vt:lpstr>
      <vt:lpstr>Calibri</vt:lpstr>
      <vt:lpstr>Calibri Light</vt:lpstr>
      <vt:lpstr>Century Gothic</vt:lpstr>
      <vt:lpstr>Tema de Office</vt:lpstr>
      <vt:lpstr>ESCUELA PREPARATORIA No.3 </vt:lpstr>
      <vt:lpstr> Abstract ANXIETY DISORDERS BY  </vt:lpstr>
      <vt:lpstr> Resumen TRANSTORNOS POR ANSIEDAD </vt:lpstr>
      <vt:lpstr>     </vt:lpstr>
      <vt:lpstr>     </vt:lpstr>
      <vt:lpstr>     </vt:lpstr>
      <vt:lpstr>     </vt:lpstr>
      <vt:lpstr>BIBLIOGRAFIA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SAUCEDO A</dc:creator>
  <cp:lastModifiedBy>AULA UNO</cp:lastModifiedBy>
  <cp:revision>28</cp:revision>
  <dcterms:created xsi:type="dcterms:W3CDTF">2016-04-14T17:39:31Z</dcterms:created>
  <dcterms:modified xsi:type="dcterms:W3CDTF">2016-05-20T18:31:32Z</dcterms:modified>
</cp:coreProperties>
</file>